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9" r:id="rId16"/>
    <p:sldId id="290" r:id="rId17"/>
    <p:sldId id="294" r:id="rId18"/>
    <p:sldId id="291" r:id="rId19"/>
    <p:sldId id="274" r:id="rId2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52" autoAdjust="0"/>
  </p:normalViewPr>
  <p:slideViewPr>
    <p:cSldViewPr>
      <p:cViewPr varScale="1">
        <p:scale>
          <a:sx n="78" d="100"/>
          <a:sy n="78" d="100"/>
        </p:scale>
        <p:origin x="778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7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38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335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679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7354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80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580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485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497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46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34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64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2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5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3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0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3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9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228600"/>
            <a:ext cx="9816464" cy="246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" marR="45720" indent="1064260" algn="ctr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7030A0"/>
                </a:solidFill>
              </a:rPr>
              <a:t>«Организация развивающей </a:t>
            </a:r>
            <a:r>
              <a:rPr sz="4000" b="1" dirty="0">
                <a:solidFill>
                  <a:srgbClr val="7030A0"/>
                </a:solidFill>
              </a:rPr>
              <a:t> </a:t>
            </a:r>
            <a:r>
              <a:rPr sz="4000" b="1" spc="-5" dirty="0">
                <a:solidFill>
                  <a:srgbClr val="7030A0"/>
                </a:solidFill>
              </a:rPr>
              <a:t>предметно-пространственной</a:t>
            </a:r>
            <a:r>
              <a:rPr sz="4000" b="1" spc="-20" dirty="0">
                <a:solidFill>
                  <a:srgbClr val="7030A0"/>
                </a:solidFill>
              </a:rPr>
              <a:t> </a:t>
            </a:r>
            <a:r>
              <a:rPr sz="4000" b="1" spc="-15" dirty="0">
                <a:solidFill>
                  <a:srgbClr val="7030A0"/>
                </a:solidFill>
              </a:rPr>
              <a:t>среды</a:t>
            </a:r>
            <a:r>
              <a:rPr sz="4000" b="1" spc="-25" dirty="0">
                <a:solidFill>
                  <a:srgbClr val="7030A0"/>
                </a:solidFill>
              </a:rPr>
              <a:t> </a:t>
            </a:r>
            <a:r>
              <a:rPr sz="4000" b="1" dirty="0">
                <a:solidFill>
                  <a:srgbClr val="7030A0"/>
                </a:solidFill>
              </a:rPr>
              <a:t>в</a:t>
            </a:r>
          </a:p>
          <a:p>
            <a:pPr marL="12700" marR="5080" indent="274320" algn="ctr">
              <a:lnSpc>
                <a:spcPct val="100000"/>
              </a:lnSpc>
              <a:spcBef>
                <a:spcPts val="5"/>
              </a:spcBef>
            </a:pPr>
            <a:r>
              <a:rPr sz="4000" b="1" spc="-5" dirty="0">
                <a:solidFill>
                  <a:srgbClr val="7030A0"/>
                </a:solidFill>
              </a:rPr>
              <a:t>соответствии </a:t>
            </a:r>
            <a:r>
              <a:rPr sz="4000" b="1" dirty="0">
                <a:solidFill>
                  <a:srgbClr val="7030A0"/>
                </a:solidFill>
              </a:rPr>
              <a:t>с </a:t>
            </a:r>
            <a:r>
              <a:rPr sz="4000" b="1" spc="-15" dirty="0">
                <a:solidFill>
                  <a:srgbClr val="7030A0"/>
                </a:solidFill>
              </a:rPr>
              <a:t>ФГОС </a:t>
            </a:r>
            <a:r>
              <a:rPr sz="4000" b="1" dirty="0">
                <a:solidFill>
                  <a:srgbClr val="7030A0"/>
                </a:solidFill>
              </a:rPr>
              <a:t>ДО для </a:t>
            </a:r>
            <a:r>
              <a:rPr sz="4000" b="1" dirty="0" err="1">
                <a:solidFill>
                  <a:srgbClr val="7030A0"/>
                </a:solidFill>
              </a:rPr>
              <a:t>детей</a:t>
            </a:r>
            <a:r>
              <a:rPr sz="4000" b="1" dirty="0">
                <a:solidFill>
                  <a:srgbClr val="7030A0"/>
                </a:solidFill>
              </a:rPr>
              <a:t> </a:t>
            </a:r>
            <a:r>
              <a:rPr sz="4000" b="1" spc="-35" dirty="0" err="1" smtClean="0">
                <a:solidFill>
                  <a:srgbClr val="7030A0"/>
                </a:solidFill>
              </a:rPr>
              <a:t>подготовительной</a:t>
            </a:r>
            <a:r>
              <a:rPr sz="4000" b="1" spc="25" dirty="0" smtClean="0">
                <a:solidFill>
                  <a:srgbClr val="7030A0"/>
                </a:solidFill>
              </a:rPr>
              <a:t> </a:t>
            </a:r>
            <a:r>
              <a:rPr sz="4000" b="1" spc="-10" dirty="0">
                <a:solidFill>
                  <a:srgbClr val="7030A0"/>
                </a:solidFill>
              </a:rPr>
              <a:t>группы»</a:t>
            </a:r>
            <a:endParaRPr sz="4000" b="1" dirty="0">
              <a:solidFill>
                <a:srgbClr val="7030A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90359" y="3834822"/>
            <a:ext cx="4631055" cy="1994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7340" marR="307975" indent="-1270" algn="ctr">
              <a:lnSpc>
                <a:spcPct val="129700"/>
              </a:lnSpc>
              <a:spcBef>
                <a:spcPts val="95"/>
              </a:spcBef>
            </a:pPr>
            <a:r>
              <a:rPr sz="28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Воспитатель</a:t>
            </a:r>
            <a:r>
              <a:rPr sz="28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группы</a:t>
            </a:r>
            <a:r>
              <a:rPr sz="2800" spc="-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Times New Roman"/>
                <a:cs typeface="Times New Roman"/>
              </a:rPr>
              <a:t>педагог</a:t>
            </a:r>
            <a:r>
              <a:rPr sz="2800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Times New Roman"/>
                <a:cs typeface="Times New Roman"/>
              </a:rPr>
              <a:t>высшей</a:t>
            </a:r>
            <a:r>
              <a:rPr sz="2800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FF0000"/>
                </a:solidFill>
                <a:latin typeface="Times New Roman"/>
                <a:cs typeface="Times New Roman"/>
              </a:rPr>
              <a:t>категории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sz="2800" spc="-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Шевлякова</a:t>
            </a:r>
            <a:r>
              <a:rPr lang="ru-RU" sz="2800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Ирина Владимировна</a:t>
            </a:r>
            <a:endParaRPr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1" r="11538"/>
          <a:stretch/>
        </p:blipFill>
        <p:spPr>
          <a:xfrm>
            <a:off x="762000" y="3105916"/>
            <a:ext cx="5257799" cy="34520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2005" y="320675"/>
            <a:ext cx="53816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0" spc="-35" dirty="0">
                <a:solidFill>
                  <a:srgbClr val="EBEBEB"/>
                </a:solidFill>
                <a:latin typeface="Times New Roman"/>
                <a:cs typeface="Times New Roman"/>
              </a:rPr>
              <a:t>«Логико</a:t>
            </a:r>
            <a:r>
              <a:rPr sz="2800" b="0" spc="10" dirty="0">
                <a:solidFill>
                  <a:srgbClr val="EBEBEB"/>
                </a:solidFill>
                <a:latin typeface="Times New Roman"/>
                <a:cs typeface="Times New Roman"/>
              </a:rPr>
              <a:t> </a:t>
            </a:r>
            <a:r>
              <a:rPr sz="2800" b="0" dirty="0">
                <a:solidFill>
                  <a:srgbClr val="EBEBEB"/>
                </a:solidFill>
                <a:latin typeface="Times New Roman"/>
                <a:cs typeface="Times New Roman"/>
              </a:rPr>
              <a:t>–</a:t>
            </a:r>
            <a:r>
              <a:rPr sz="2800" b="0" spc="-5" dirty="0">
                <a:solidFill>
                  <a:srgbClr val="EBEBEB"/>
                </a:solidFill>
                <a:latin typeface="Times New Roman"/>
                <a:cs typeface="Times New Roman"/>
              </a:rPr>
              <a:t> </a:t>
            </a:r>
            <a:r>
              <a:rPr sz="2800" b="0" spc="-15" dirty="0">
                <a:solidFill>
                  <a:srgbClr val="EBEBEB"/>
                </a:solidFill>
                <a:latin typeface="Times New Roman"/>
                <a:cs typeface="Times New Roman"/>
              </a:rPr>
              <a:t>математический</a:t>
            </a:r>
            <a:r>
              <a:rPr sz="2800" b="0" spc="30" dirty="0">
                <a:solidFill>
                  <a:srgbClr val="EBEBEB"/>
                </a:solidFill>
                <a:latin typeface="Times New Roman"/>
                <a:cs typeface="Times New Roman"/>
              </a:rPr>
              <a:t> </a:t>
            </a:r>
            <a:r>
              <a:rPr sz="2800" b="0" spc="-20" dirty="0">
                <a:solidFill>
                  <a:srgbClr val="EBEBEB"/>
                </a:solidFill>
                <a:latin typeface="Times New Roman"/>
                <a:cs typeface="Times New Roman"/>
              </a:rPr>
              <a:t>уголок»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4206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2191999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9200" y="19050"/>
            <a:ext cx="8207202" cy="1066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</a:rPr>
              <a:t>ХУДОЖЕСТВЕННО-ЭСТЕТИЧЕСКОЕ </a:t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3200" dirty="0" smtClean="0">
                <a:solidFill>
                  <a:srgbClr val="7030A0"/>
                </a:solidFill>
              </a:rPr>
              <a:t>РАЗВИТИЕ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1920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9" r="28417"/>
          <a:stretch/>
        </p:blipFill>
        <p:spPr>
          <a:xfrm>
            <a:off x="457200" y="609600"/>
            <a:ext cx="4572000" cy="5684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86522"/>
            <a:ext cx="7086600" cy="56849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3399" y="1295403"/>
            <a:ext cx="6477000" cy="4343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1" t="406" r="20837" b="-406"/>
          <a:stretch/>
        </p:blipFill>
        <p:spPr>
          <a:xfrm>
            <a:off x="5562600" y="228602"/>
            <a:ext cx="5715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59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8"/>
          <a:stretch/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68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87200" cy="674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36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2.userapi.com/impg/pmfMcKUuCR9SG7ebACUJdGgziAAmL5IauL2VCA/tBX094ak0ok.jpg?size=2560x1492&amp;quality=95&amp;sign=d9b894f3edd78739ecc52501101fb5d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53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352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38.userapi.com/impg/xp2KMlYM-wPB7loRyFzQcZflHQSRM-RvhXIJWA/RMqw3Hu50k0.jpg?size=2560x1708&amp;quality=95&amp;sign=6d457bb20745aa7d06221f0e1c4155c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199"/>
            <a:ext cx="12192000" cy="69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7772400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" algn="ctr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7030A0"/>
                </a:solidFill>
                <a:uFill>
                  <a:solidFill>
                    <a:srgbClr val="92D050"/>
                  </a:solidFill>
                </a:uFill>
              </a:rPr>
              <a:t>Развивающая </a:t>
            </a:r>
            <a:r>
              <a:rPr sz="4000" b="1" spc="-10" dirty="0">
                <a:solidFill>
                  <a:srgbClr val="7030A0"/>
                </a:solidFill>
                <a:uFill>
                  <a:solidFill>
                    <a:srgbClr val="92D050"/>
                  </a:solidFill>
                </a:uFill>
              </a:rPr>
              <a:t>предметно- </a:t>
            </a:r>
            <a:r>
              <a:rPr sz="4000" b="1" spc="-985" dirty="0">
                <a:solidFill>
                  <a:srgbClr val="7030A0"/>
                </a:solidFill>
              </a:rPr>
              <a:t> </a:t>
            </a:r>
            <a:r>
              <a:rPr sz="4000" b="1" spc="-5" dirty="0">
                <a:solidFill>
                  <a:srgbClr val="7030A0"/>
                </a:solidFill>
                <a:uFill>
                  <a:solidFill>
                    <a:srgbClr val="92D050"/>
                  </a:solidFill>
                </a:uFill>
              </a:rPr>
              <a:t>пространственная</a:t>
            </a:r>
            <a:r>
              <a:rPr sz="4000" b="1" spc="-20" dirty="0">
                <a:solidFill>
                  <a:srgbClr val="7030A0"/>
                </a:solidFill>
                <a:uFill>
                  <a:solidFill>
                    <a:srgbClr val="92D050"/>
                  </a:solidFill>
                </a:uFill>
              </a:rPr>
              <a:t> </a:t>
            </a:r>
            <a:r>
              <a:rPr sz="4000" b="1" spc="-15" dirty="0">
                <a:solidFill>
                  <a:srgbClr val="7030A0"/>
                </a:solidFill>
                <a:uFill>
                  <a:solidFill>
                    <a:srgbClr val="92D050"/>
                  </a:solidFill>
                </a:uFill>
              </a:rPr>
              <a:t>среда</a:t>
            </a:r>
            <a:r>
              <a:rPr sz="4000" b="1" spc="-10" dirty="0">
                <a:solidFill>
                  <a:srgbClr val="7030A0"/>
                </a:solidFill>
                <a:uFill>
                  <a:solidFill>
                    <a:srgbClr val="92D050"/>
                  </a:solidFill>
                </a:uFill>
              </a:rPr>
              <a:t> </a:t>
            </a:r>
            <a:r>
              <a:rPr sz="4000" b="1" dirty="0">
                <a:solidFill>
                  <a:srgbClr val="7030A0"/>
                </a:solidFill>
                <a:uFill>
                  <a:solidFill>
                    <a:srgbClr val="92D050"/>
                  </a:solidFill>
                </a:uFill>
              </a:rPr>
              <a:t>–</a:t>
            </a:r>
            <a:endParaRPr sz="4000" b="1" dirty="0">
              <a:solidFill>
                <a:srgbClr val="7030A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457200" y="2160589"/>
            <a:ext cx="10744200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5080" indent="0" algn="just">
              <a:lnSpc>
                <a:spcPct val="100000"/>
              </a:lnSpc>
              <a:spcBef>
                <a:spcPts val="100"/>
              </a:spcBef>
              <a:buNone/>
            </a:pPr>
            <a:r>
              <a:rPr sz="2800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часть</a:t>
            </a:r>
            <a:r>
              <a:rPr sz="280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sz="2800" spc="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представленная </a:t>
            </a:r>
            <a:r>
              <a:rPr sz="2800" spc="-68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организованным</a:t>
            </a:r>
            <a:r>
              <a:rPr sz="2800" spc="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пространством 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(помещениями,</a:t>
            </a:r>
            <a:r>
              <a:rPr sz="280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участком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т.п.),</a:t>
            </a:r>
            <a:r>
              <a:rPr sz="2800" spc="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</a:t>
            </a:r>
            <a:r>
              <a:rPr sz="2800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spc="-1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2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оборудованием</a:t>
            </a:r>
            <a:r>
              <a:rPr sz="2800" spc="-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инвентарем</a:t>
            </a:r>
            <a:r>
              <a:rPr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детей </a:t>
            </a:r>
            <a:r>
              <a:rPr sz="2800" spc="-68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</a:t>
            </a:r>
            <a:r>
              <a:rPr sz="2800" spc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</a:t>
            </a:r>
            <a:r>
              <a:rPr sz="2800" spc="2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r>
              <a:rPr sz="2800" spc="-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возрастного этапа, </a:t>
            </a:r>
            <a:r>
              <a:rPr sz="2800" spc="-68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охраны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sz="280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</a:t>
            </a:r>
            <a:r>
              <a:rPr sz="2800" spc="-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sz="2800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здоровья,</a:t>
            </a:r>
            <a:r>
              <a:rPr sz="2800" spc="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учёта </a:t>
            </a:r>
            <a:r>
              <a:rPr sz="2800" spc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</a:t>
            </a:r>
            <a:r>
              <a:rPr sz="2800" spc="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коррекции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недостатков</a:t>
            </a:r>
            <a:r>
              <a:rPr sz="2800" spc="1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200" y="685800"/>
            <a:ext cx="10287000" cy="4189608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6350" indent="457200" algn="just">
              <a:lnSpc>
                <a:spcPct val="90200"/>
              </a:lnSpc>
              <a:spcBef>
                <a:spcPts val="430"/>
              </a:spcBef>
            </a:pPr>
            <a:r>
              <a:rPr sz="2800" spc="-10" dirty="0">
                <a:latin typeface="Times New Roman"/>
                <a:cs typeface="Times New Roman"/>
              </a:rPr>
              <a:t>Предметно-развивающая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среда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группы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организована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так, </a:t>
            </a:r>
            <a:r>
              <a:rPr sz="2800" spc="-10" dirty="0">
                <a:latin typeface="Times New Roman"/>
                <a:cs typeface="Times New Roman"/>
              </a:rPr>
              <a:t>чтобы каждый </a:t>
            </a:r>
            <a:r>
              <a:rPr sz="2800" spc="-5" dirty="0">
                <a:latin typeface="Times New Roman"/>
                <a:cs typeface="Times New Roman"/>
              </a:rPr>
              <a:t>ребёнок </a:t>
            </a:r>
            <a:r>
              <a:rPr sz="2800" dirty="0">
                <a:latin typeface="Times New Roman"/>
                <a:cs typeface="Times New Roman"/>
              </a:rPr>
              <a:t>имел </a:t>
            </a:r>
            <a:r>
              <a:rPr sz="2800" spc="-10" dirty="0">
                <a:latin typeface="Times New Roman"/>
                <a:cs typeface="Times New Roman"/>
              </a:rPr>
              <a:t>возможность заниматься </a:t>
            </a:r>
            <a:r>
              <a:rPr sz="2800" spc="-5" dirty="0">
                <a:latin typeface="Times New Roman"/>
                <a:cs typeface="Times New Roman"/>
              </a:rPr>
              <a:t> любимым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делом.</a:t>
            </a:r>
            <a:endParaRPr sz="2800" dirty="0">
              <a:latin typeface="Times New Roman"/>
              <a:cs typeface="Times New Roman"/>
            </a:endParaRPr>
          </a:p>
          <a:p>
            <a:pPr marL="12700" marR="5715" indent="457200" algn="just">
              <a:lnSpc>
                <a:spcPct val="90100"/>
              </a:lnSpc>
              <a:spcBef>
                <a:spcPts val="995"/>
              </a:spcBef>
            </a:pPr>
            <a:r>
              <a:rPr sz="2800" spc="-10" dirty="0">
                <a:latin typeface="Times New Roman"/>
                <a:cs typeface="Times New Roman"/>
              </a:rPr>
              <a:t>Размещение </a:t>
            </a:r>
            <a:r>
              <a:rPr sz="2800" spc="-20" dirty="0">
                <a:latin typeface="Times New Roman"/>
                <a:cs typeface="Times New Roman"/>
              </a:rPr>
              <a:t>оборудования </a:t>
            </a:r>
            <a:r>
              <a:rPr sz="2800" dirty="0">
                <a:latin typeface="Times New Roman"/>
                <a:cs typeface="Times New Roman"/>
              </a:rPr>
              <a:t>по </a:t>
            </a:r>
            <a:r>
              <a:rPr sz="2800" spc="-5" dirty="0">
                <a:latin typeface="Times New Roman"/>
                <a:cs typeface="Times New Roman"/>
              </a:rPr>
              <a:t>секторам </a:t>
            </a:r>
            <a:r>
              <a:rPr sz="2800" spc="-15" dirty="0">
                <a:latin typeface="Times New Roman"/>
                <a:cs typeface="Times New Roman"/>
              </a:rPr>
              <a:t>позволяет детям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объединиться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подгруппами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по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общим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интересам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(конструирование,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рисование,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ручной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труд,</a:t>
            </a:r>
            <a:r>
              <a:rPr sz="2800" spc="-30" dirty="0">
                <a:latin typeface="Times New Roman"/>
                <a:cs typeface="Times New Roman"/>
              </a:rPr>
              <a:t> </a:t>
            </a:r>
            <a:r>
              <a:rPr sz="2800" spc="-5" dirty="0" err="1" smtClean="0">
                <a:latin typeface="Times New Roman"/>
                <a:cs typeface="Times New Roman"/>
              </a:rPr>
              <a:t>театрально-</a:t>
            </a:r>
            <a:r>
              <a:rPr sz="2800" spc="-10" dirty="0" err="1" smtClean="0">
                <a:latin typeface="Times New Roman"/>
                <a:cs typeface="Times New Roman"/>
              </a:rPr>
              <a:t>игровая</a:t>
            </a:r>
            <a:r>
              <a:rPr sz="2800" dirty="0" smtClean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деятельность,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экспериментирование).</a:t>
            </a:r>
            <a:endParaRPr sz="2800" dirty="0">
              <a:latin typeface="Times New Roman"/>
              <a:cs typeface="Times New Roman"/>
            </a:endParaRPr>
          </a:p>
          <a:p>
            <a:pPr marL="12700" marR="5080" indent="457200" algn="just">
              <a:lnSpc>
                <a:spcPct val="90100"/>
              </a:lnSpc>
              <a:spcBef>
                <a:spcPts val="995"/>
              </a:spcBef>
            </a:pPr>
            <a:r>
              <a:rPr sz="2800" spc="-20" dirty="0">
                <a:latin typeface="Times New Roman"/>
                <a:cs typeface="Times New Roman"/>
              </a:rPr>
              <a:t>Обязательными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оборудовании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являются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материалы,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активизирующие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познавательную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деятельность, 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развивающие </a:t>
            </a:r>
            <a:r>
              <a:rPr sz="2800" spc="-5" dirty="0">
                <a:latin typeface="Times New Roman"/>
                <a:cs typeface="Times New Roman"/>
              </a:rPr>
              <a:t>игры, </a:t>
            </a:r>
            <a:r>
              <a:rPr sz="2800" dirty="0">
                <a:latin typeface="Times New Roman"/>
                <a:cs typeface="Times New Roman"/>
              </a:rPr>
              <a:t>технические </a:t>
            </a:r>
            <a:r>
              <a:rPr sz="2800" spc="-10" dirty="0">
                <a:latin typeface="Times New Roman"/>
                <a:cs typeface="Times New Roman"/>
              </a:rPr>
              <a:t>игрушки </a:t>
            </a:r>
            <a:r>
              <a:rPr sz="2800" dirty="0">
                <a:latin typeface="Times New Roman"/>
                <a:cs typeface="Times New Roman"/>
              </a:rPr>
              <a:t>и </a:t>
            </a:r>
            <a:r>
              <a:rPr sz="2800" spc="-114" dirty="0">
                <a:latin typeface="Times New Roman"/>
                <a:cs typeface="Times New Roman"/>
              </a:rPr>
              <a:t>т. </a:t>
            </a:r>
            <a:r>
              <a:rPr sz="2800" spc="-5" dirty="0">
                <a:latin typeface="Times New Roman"/>
                <a:cs typeface="Times New Roman"/>
              </a:rPr>
              <a:t>д. </a:t>
            </a:r>
            <a:r>
              <a:rPr sz="2800" spc="-25" dirty="0">
                <a:latin typeface="Times New Roman"/>
                <a:cs typeface="Times New Roman"/>
              </a:rPr>
              <a:t>Широко </a:t>
            </a:r>
            <a:r>
              <a:rPr sz="2800" spc="-2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используются материалы, побуждающие </a:t>
            </a:r>
            <a:r>
              <a:rPr sz="2800" spc="-5" dirty="0">
                <a:latin typeface="Times New Roman"/>
                <a:cs typeface="Times New Roman"/>
              </a:rPr>
              <a:t>детей </a:t>
            </a:r>
            <a:r>
              <a:rPr sz="2800" dirty="0">
                <a:latin typeface="Times New Roman"/>
                <a:cs typeface="Times New Roman"/>
              </a:rPr>
              <a:t>к </a:t>
            </a:r>
            <a:r>
              <a:rPr sz="2800" spc="5" dirty="0">
                <a:latin typeface="Times New Roman"/>
                <a:cs typeface="Times New Roman"/>
              </a:rPr>
              <a:t>освоению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грамоты.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4401" y="263207"/>
            <a:ext cx="9296400" cy="60657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123825" indent="2540" algn="ctr">
              <a:lnSpc>
                <a:spcPct val="100000"/>
              </a:lnSpc>
              <a:spcBef>
                <a:spcPts val="100"/>
              </a:spcBef>
            </a:pPr>
            <a:r>
              <a:rPr sz="4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Развивающая </a:t>
            </a:r>
            <a:r>
              <a:rPr sz="40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предметно- </a:t>
            </a:r>
            <a:r>
              <a:rPr sz="4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 пространственная </a:t>
            </a:r>
            <a:r>
              <a:rPr sz="40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среда</a:t>
            </a:r>
            <a:r>
              <a:rPr sz="40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40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организована</a:t>
            </a:r>
            <a:r>
              <a:rPr sz="4000" b="1" dirty="0">
                <a:solidFill>
                  <a:srgbClr val="7030A0"/>
                </a:solidFill>
                <a:latin typeface="Times New Roman"/>
                <a:cs typeface="Times New Roman"/>
              </a:rPr>
              <a:t> с </a:t>
            </a:r>
            <a:r>
              <a:rPr sz="4000" b="1" spc="-9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4000" b="1" spc="-25" dirty="0">
                <a:solidFill>
                  <a:srgbClr val="7030A0"/>
                </a:solidFill>
                <a:latin typeface="Times New Roman"/>
                <a:cs typeface="Times New Roman"/>
              </a:rPr>
              <a:t>учетом</a:t>
            </a:r>
            <a:r>
              <a:rPr sz="40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40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требований</a:t>
            </a:r>
            <a:r>
              <a:rPr sz="40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40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ФГОС,</a:t>
            </a:r>
            <a:r>
              <a:rPr sz="4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40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отражает</a:t>
            </a:r>
            <a:endParaRPr sz="4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62230" algn="ctr">
              <a:lnSpc>
                <a:spcPct val="100000"/>
              </a:lnSpc>
              <a:spcBef>
                <a:spcPts val="5"/>
              </a:spcBef>
            </a:pPr>
            <a:r>
              <a:rPr sz="40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содержание</a:t>
            </a:r>
            <a:r>
              <a:rPr sz="4000" b="1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40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образовательных</a:t>
            </a:r>
            <a:r>
              <a:rPr sz="4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4000" b="1" spc="-15" dirty="0" err="1">
                <a:solidFill>
                  <a:srgbClr val="7030A0"/>
                </a:solidFill>
                <a:latin typeface="Times New Roman"/>
                <a:cs typeface="Times New Roman"/>
              </a:rPr>
              <a:t>областей</a:t>
            </a:r>
            <a:r>
              <a:rPr sz="4000" b="1" spc="-15" dirty="0" smtClean="0">
                <a:solidFill>
                  <a:srgbClr val="7030A0"/>
                </a:solidFill>
                <a:latin typeface="Times New Roman"/>
                <a:cs typeface="Times New Roman"/>
              </a:rPr>
              <a:t>:</a:t>
            </a:r>
            <a:endParaRPr lang="ru-RU" sz="4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indent="61913" algn="ctr">
              <a:lnSpc>
                <a:spcPct val="100000"/>
              </a:lnSpc>
              <a:spcBef>
                <a:spcPts val="5"/>
              </a:spcBef>
              <a:tabLst>
                <a:tab pos="180975" algn="l"/>
                <a:tab pos="1438275" algn="l"/>
              </a:tabLst>
            </a:pPr>
            <a:r>
              <a:rPr sz="3200" spc="-30" dirty="0" smtClean="0">
                <a:solidFill>
                  <a:srgbClr val="FF0000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30" dirty="0" err="1">
                <a:solidFill>
                  <a:srgbClr val="FF0000"/>
                </a:solidFill>
                <a:latin typeface="Times New Roman"/>
                <a:cs typeface="Times New Roman"/>
              </a:rPr>
              <a:t>социально-коммуникативное</a:t>
            </a:r>
            <a:r>
              <a:rPr sz="4000" b="1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000" b="1" spc="-1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развитие</a:t>
            </a:r>
            <a:endParaRPr sz="4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3200" spc="-35" dirty="0">
                <a:solidFill>
                  <a:srgbClr val="00B0F0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35" dirty="0" err="1">
                <a:solidFill>
                  <a:srgbClr val="00B0F0"/>
                </a:solidFill>
                <a:latin typeface="Times New Roman"/>
                <a:cs typeface="Times New Roman"/>
              </a:rPr>
              <a:t>познавательное</a:t>
            </a:r>
            <a:r>
              <a:rPr sz="4000" b="1" spc="-10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sz="4000" b="1" spc="-10" dirty="0" err="1" smtClean="0">
                <a:solidFill>
                  <a:srgbClr val="00B0F0"/>
                </a:solidFill>
                <a:latin typeface="Times New Roman"/>
                <a:cs typeface="Times New Roman"/>
              </a:rPr>
              <a:t>развитие</a:t>
            </a:r>
            <a:endParaRPr sz="4000" dirty="0">
              <a:solidFill>
                <a:srgbClr val="00B0F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3200" spc="-55" dirty="0">
                <a:solidFill>
                  <a:srgbClr val="FFFF00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55" dirty="0" err="1">
                <a:solidFill>
                  <a:srgbClr val="FFFF00"/>
                </a:solidFill>
                <a:latin typeface="Times New Roman"/>
                <a:cs typeface="Times New Roman"/>
              </a:rPr>
              <a:t>речевое</a:t>
            </a:r>
            <a:r>
              <a:rPr sz="4000" b="1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000" b="1" spc="-1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развитие</a:t>
            </a:r>
            <a:endParaRPr sz="4000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3200" spc="-35" dirty="0">
                <a:solidFill>
                  <a:srgbClr val="00B050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35" dirty="0" err="1">
                <a:solidFill>
                  <a:srgbClr val="00B050"/>
                </a:solidFill>
                <a:latin typeface="Times New Roman"/>
                <a:cs typeface="Times New Roman"/>
              </a:rPr>
              <a:t>художественно-эстетическое</a:t>
            </a:r>
            <a:r>
              <a:rPr sz="40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развитие</a:t>
            </a:r>
            <a:endParaRPr sz="4000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3200" spc="-40" dirty="0">
                <a:solidFill>
                  <a:schemeClr val="accent5">
                    <a:lumMod val="50000"/>
                  </a:schemeClr>
                </a:solidFill>
                <a:latin typeface="Lucida Sans Unicode"/>
                <a:cs typeface="Lucida Sans Unicode"/>
              </a:rPr>
              <a:t>▶</a:t>
            </a:r>
            <a:r>
              <a:rPr sz="4000" b="1" spc="-40" dirty="0" err="1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физическое</a:t>
            </a:r>
            <a:r>
              <a:rPr sz="4000" b="1" spc="30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4000" b="1" spc="-10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развитие</a:t>
            </a:r>
            <a:endParaRPr sz="4000" dirty="0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95400" y="162496"/>
            <a:ext cx="8534400" cy="5271315"/>
          </a:xfrm>
          <a:prstGeom prst="rect">
            <a:avLst/>
          </a:prstGeom>
        </p:spPr>
        <p:txBody>
          <a:bodyPr vert="horz" wrap="square" lIns="0" tIns="3181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505"/>
              </a:spcBef>
              <a:tabLst>
                <a:tab pos="2969260" algn="l"/>
              </a:tabLst>
            </a:pPr>
            <a:r>
              <a:rPr sz="4000" b="1" spc="-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ФГОС к РППС</a:t>
            </a:r>
          </a:p>
          <a:p>
            <a:pPr marL="12700">
              <a:lnSpc>
                <a:spcPct val="100000"/>
              </a:lnSpc>
              <a:spcBef>
                <a:spcPts val="2505"/>
              </a:spcBef>
              <a:tabLst>
                <a:tab pos="2969260" algn="l"/>
              </a:tabLst>
            </a:pPr>
            <a:r>
              <a:rPr sz="3200" spc="-20" dirty="0" smtClean="0">
                <a:solidFill>
                  <a:srgbClr val="ACD333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2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Насыщенность</a:t>
            </a:r>
            <a:endParaRPr sz="4000" dirty="0">
              <a:latin typeface="Times New Roman"/>
              <a:cs typeface="Times New Roman"/>
            </a:endParaRPr>
          </a:p>
          <a:p>
            <a:pPr marL="198120">
              <a:lnSpc>
                <a:spcPct val="100000"/>
              </a:lnSpc>
              <a:spcBef>
                <a:spcPts val="520"/>
              </a:spcBef>
            </a:pPr>
            <a:r>
              <a:rPr sz="3200" spc="-50" dirty="0">
                <a:solidFill>
                  <a:srgbClr val="ACD333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5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Трансформируемоть</a:t>
            </a:r>
            <a:r>
              <a:rPr lang="ru-RU" sz="4000" b="1" spc="-50" dirty="0" smtClean="0">
                <a:solidFill>
                  <a:srgbClr val="FFFF00"/>
                </a:solidFill>
                <a:latin typeface="Times New Roman"/>
                <a:cs typeface="Times New Roman"/>
              </a:rPr>
              <a:t>с</a:t>
            </a:r>
            <a:endParaRPr sz="4000" dirty="0">
              <a:latin typeface="Times New Roman"/>
              <a:cs typeface="Times New Roman"/>
            </a:endParaRPr>
          </a:p>
          <a:p>
            <a:pPr marL="198120">
              <a:lnSpc>
                <a:spcPct val="100000"/>
              </a:lnSpc>
              <a:spcBef>
                <a:spcPts val="525"/>
              </a:spcBef>
            </a:pPr>
            <a:r>
              <a:rPr sz="3200" spc="-30" dirty="0">
                <a:solidFill>
                  <a:srgbClr val="ACD333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30" dirty="0" err="1" smtClean="0">
                <a:solidFill>
                  <a:srgbClr val="00AFEF"/>
                </a:solidFill>
                <a:latin typeface="Times New Roman"/>
                <a:cs typeface="Times New Roman"/>
              </a:rPr>
              <a:t>Полифункциональность</a:t>
            </a:r>
            <a:endParaRPr sz="4000" dirty="0">
              <a:latin typeface="Times New Roman"/>
              <a:cs typeface="Times New Roman"/>
            </a:endParaRPr>
          </a:p>
          <a:p>
            <a:pPr marL="198120">
              <a:lnSpc>
                <a:spcPct val="100000"/>
              </a:lnSpc>
              <a:spcBef>
                <a:spcPts val="520"/>
              </a:spcBef>
            </a:pPr>
            <a:r>
              <a:rPr sz="3200" spc="-30" dirty="0">
                <a:solidFill>
                  <a:srgbClr val="ACD333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30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Вариативность</a:t>
            </a:r>
            <a:endParaRPr sz="4000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98120">
              <a:lnSpc>
                <a:spcPct val="100000"/>
              </a:lnSpc>
              <a:spcBef>
                <a:spcPts val="525"/>
              </a:spcBef>
            </a:pPr>
            <a:r>
              <a:rPr sz="3200" spc="-30" dirty="0">
                <a:solidFill>
                  <a:srgbClr val="ACD333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30" dirty="0" err="1" smtClean="0">
                <a:solidFill>
                  <a:srgbClr val="001F5F"/>
                </a:solidFill>
                <a:latin typeface="Times New Roman"/>
                <a:cs typeface="Times New Roman"/>
              </a:rPr>
              <a:t>Доступность</a:t>
            </a:r>
            <a:endParaRPr sz="4000" dirty="0">
              <a:latin typeface="Times New Roman"/>
              <a:cs typeface="Times New Roman"/>
            </a:endParaRPr>
          </a:p>
          <a:p>
            <a:pPr marL="198120">
              <a:lnSpc>
                <a:spcPct val="100000"/>
              </a:lnSpc>
              <a:spcBef>
                <a:spcPts val="520"/>
              </a:spcBef>
            </a:pPr>
            <a:r>
              <a:rPr sz="3200" spc="-25" dirty="0">
                <a:solidFill>
                  <a:srgbClr val="ACD333"/>
                </a:solidFill>
                <a:latin typeface="Lucida Sans Unicode"/>
                <a:cs typeface="Lucida Sans Unicode"/>
              </a:rPr>
              <a:t>▶</a:t>
            </a:r>
            <a:r>
              <a:rPr sz="4000" b="1" spc="-25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Безопасность</a:t>
            </a:r>
            <a:endParaRPr sz="40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084190" y="2789554"/>
            <a:ext cx="81280" cy="33020"/>
          </a:xfrm>
          <a:custGeom>
            <a:avLst/>
            <a:gdLst/>
            <a:ahLst/>
            <a:cxnLst/>
            <a:rect l="l" t="t" r="r" b="b"/>
            <a:pathLst>
              <a:path w="81279" h="33019">
                <a:moveTo>
                  <a:pt x="81279" y="0"/>
                </a:moveTo>
                <a:lnTo>
                  <a:pt x="0" y="0"/>
                </a:lnTo>
                <a:lnTo>
                  <a:pt x="0" y="33020"/>
                </a:lnTo>
                <a:lnTo>
                  <a:pt x="81279" y="33020"/>
                </a:lnTo>
                <a:lnTo>
                  <a:pt x="812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64527" y="765111"/>
            <a:ext cx="10706735" cy="5925597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292100" indent="457200" algn="just">
              <a:lnSpc>
                <a:spcPct val="79900"/>
              </a:lnSpc>
              <a:spcBef>
                <a:spcPts val="775"/>
              </a:spcBef>
            </a:pPr>
            <a:r>
              <a:rPr sz="2800" b="1" spc="-5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Насыщенность</a:t>
            </a:r>
            <a:r>
              <a:rPr sz="2800" b="1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2800" dirty="0" smtClean="0"/>
              <a:t>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среды возрастным возможностям детей и содержанию АОП ДО.</a:t>
            </a:r>
          </a:p>
          <a:p>
            <a:pPr marL="12700" marR="292100" indent="457200">
              <a:lnSpc>
                <a:spcPct val="79900"/>
              </a:lnSpc>
              <a:spcBef>
                <a:spcPts val="775"/>
              </a:spcBef>
            </a:pPr>
            <a:r>
              <a:rPr lang="ru-RU" sz="28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spc="-25" dirty="0" err="1" smtClean="0">
                <a:solidFill>
                  <a:srgbClr val="FFC0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Трансформируемость</a:t>
            </a:r>
            <a:r>
              <a:rPr sz="2800" b="1" spc="25" dirty="0" smtClean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возможность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изменений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предметно-</a:t>
            </a:r>
            <a:endParaRPr sz="2800" dirty="0">
              <a:latin typeface="Times New Roman"/>
              <a:cs typeface="Times New Roman"/>
            </a:endParaRPr>
          </a:p>
          <a:p>
            <a:pPr marL="12700">
              <a:lnSpc>
                <a:spcPts val="3030"/>
              </a:lnSpc>
            </a:pPr>
            <a:r>
              <a:rPr sz="2800" spc="5" dirty="0">
                <a:latin typeface="Times New Roman"/>
                <a:cs typeface="Times New Roman"/>
              </a:rPr>
              <a:t>пространственной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среды</a:t>
            </a:r>
            <a:r>
              <a:rPr sz="2800" dirty="0">
                <a:latin typeface="Times New Roman"/>
                <a:cs typeface="Times New Roman"/>
              </a:rPr>
              <a:t> в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зависимости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от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образовательной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ситуации.</a:t>
            </a:r>
            <a:endParaRPr sz="2800" dirty="0">
              <a:latin typeface="Times New Roman"/>
              <a:cs typeface="Times New Roman"/>
            </a:endParaRPr>
          </a:p>
          <a:p>
            <a:pPr marL="12700" marR="527685" indent="457200">
              <a:lnSpc>
                <a:spcPct val="80100"/>
              </a:lnSpc>
              <a:spcBef>
                <a:spcPts val="990"/>
              </a:spcBef>
            </a:pPr>
            <a:r>
              <a:rPr sz="2800" b="1" spc="-5" dirty="0">
                <a:solidFill>
                  <a:srgbClr val="00B0F0"/>
                </a:solidFill>
                <a:uFill>
                  <a:solidFill>
                    <a:srgbClr val="00AFEF"/>
                  </a:solidFill>
                </a:uFill>
                <a:latin typeface="Times New Roman"/>
                <a:cs typeface="Times New Roman"/>
              </a:rPr>
              <a:t>Полифункциональность</a:t>
            </a:r>
            <a:r>
              <a:rPr sz="2800" b="1" spc="-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- </a:t>
            </a:r>
            <a:r>
              <a:rPr sz="2800" spc="-5" dirty="0">
                <a:latin typeface="Times New Roman"/>
                <a:cs typeface="Times New Roman"/>
              </a:rPr>
              <a:t>возможность разнообразного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использования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различных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составляющих </a:t>
            </a:r>
            <a:r>
              <a:rPr sz="2800" spc="-5" dirty="0">
                <a:latin typeface="Times New Roman"/>
                <a:cs typeface="Times New Roman"/>
              </a:rPr>
              <a:t>предметной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среды,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пригодных</a:t>
            </a:r>
            <a:r>
              <a:rPr sz="2800" spc="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для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использования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разных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видах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детской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активности.</a:t>
            </a:r>
          </a:p>
          <a:p>
            <a:pPr marL="12700" marR="285115" indent="457200">
              <a:lnSpc>
                <a:spcPct val="80200"/>
              </a:lnSpc>
              <a:spcBef>
                <a:spcPts val="985"/>
              </a:spcBef>
              <a:tabLst>
                <a:tab pos="4029075" algn="l"/>
              </a:tabLst>
            </a:pPr>
            <a:r>
              <a:rPr sz="2800" b="1" spc="-10" dirty="0">
                <a:solidFill>
                  <a:srgbClr val="C00000"/>
                </a:solidFill>
                <a:uFill>
                  <a:solidFill>
                    <a:srgbClr val="EE7923"/>
                  </a:solidFill>
                </a:uFill>
                <a:latin typeface="Times New Roman"/>
                <a:cs typeface="Times New Roman"/>
              </a:rPr>
              <a:t>Вариативность</a:t>
            </a:r>
            <a:r>
              <a:rPr sz="2800" b="1" spc="-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наличие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различных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пространств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(для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игры, 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конструирования,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уединения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пр.),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разнообразных</a:t>
            </a:r>
            <a:r>
              <a:rPr sz="2800" spc="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материалов,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игр,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игрушек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оборудования,	</a:t>
            </a:r>
            <a:r>
              <a:rPr sz="2800" spc="-10" dirty="0">
                <a:latin typeface="Times New Roman"/>
                <a:cs typeface="Times New Roman"/>
              </a:rPr>
              <a:t>периодическую </a:t>
            </a:r>
            <a:r>
              <a:rPr sz="2800" spc="5" dirty="0">
                <a:latin typeface="Times New Roman"/>
                <a:cs typeface="Times New Roman"/>
              </a:rPr>
              <a:t>сменяемость </a:t>
            </a:r>
            <a:r>
              <a:rPr sz="2800" spc="-15" dirty="0">
                <a:latin typeface="Times New Roman"/>
                <a:cs typeface="Times New Roman"/>
              </a:rPr>
              <a:t>игрового </a:t>
            </a:r>
            <a:r>
              <a:rPr sz="2800" spc="-10" dirty="0">
                <a:latin typeface="Times New Roman"/>
                <a:cs typeface="Times New Roman"/>
              </a:rPr>
              <a:t> материала,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появление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новых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предметов.</a:t>
            </a:r>
            <a:endParaRPr sz="2800" dirty="0">
              <a:latin typeface="Times New Roman"/>
              <a:cs typeface="Times New Roman"/>
            </a:endParaRPr>
          </a:p>
          <a:p>
            <a:pPr marL="12700" marR="409575" indent="457200">
              <a:lnSpc>
                <a:spcPct val="79800"/>
              </a:lnSpc>
              <a:spcBef>
                <a:spcPts val="1005"/>
              </a:spcBef>
            </a:pPr>
            <a:r>
              <a:rPr sz="2800" b="1" spc="-5" dirty="0">
                <a:solidFill>
                  <a:srgbClr val="002060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Доступность</a:t>
            </a:r>
            <a:r>
              <a:rPr sz="2800" b="1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-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свободный</a:t>
            </a:r>
            <a:r>
              <a:rPr sz="2800" spc="1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доступ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всех</a:t>
            </a:r>
            <a:r>
              <a:rPr sz="2800" spc="-5" dirty="0">
                <a:latin typeface="Times New Roman"/>
                <a:cs typeface="Times New Roman"/>
              </a:rPr>
              <a:t> детей</a:t>
            </a:r>
            <a:r>
              <a:rPr sz="2800" dirty="0">
                <a:latin typeface="Times New Roman"/>
                <a:cs typeface="Times New Roman"/>
              </a:rPr>
              <a:t> к </a:t>
            </a:r>
            <a:r>
              <a:rPr sz="2800" spc="-5" dirty="0">
                <a:latin typeface="Times New Roman"/>
                <a:cs typeface="Times New Roman"/>
              </a:rPr>
              <a:t>играм,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игрушкам,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материалам,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Times New Roman"/>
                <a:cs typeface="Times New Roman"/>
              </a:rPr>
              <a:t>пособиям.</a:t>
            </a:r>
            <a:endParaRPr sz="2800" dirty="0">
              <a:latin typeface="Times New Roman"/>
              <a:cs typeface="Times New Roman"/>
            </a:endParaRPr>
          </a:p>
          <a:p>
            <a:pPr marL="12700" marR="390525" indent="457200">
              <a:lnSpc>
                <a:spcPct val="79800"/>
              </a:lnSpc>
              <a:spcBef>
                <a:spcPts val="1015"/>
              </a:spcBef>
            </a:pPr>
            <a:r>
              <a:rPr sz="2800" b="1" spc="-5" dirty="0">
                <a:solidFill>
                  <a:srgbClr val="00B050"/>
                </a:solidFill>
                <a:uFill>
                  <a:solidFill>
                    <a:srgbClr val="92D050"/>
                  </a:solidFill>
                </a:uFill>
                <a:latin typeface="Times New Roman"/>
                <a:cs typeface="Times New Roman"/>
              </a:rPr>
              <a:t>Безопасность</a:t>
            </a:r>
            <a:r>
              <a:rPr sz="2800" b="1" spc="-3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Times New Roman"/>
                <a:cs typeface="Times New Roman"/>
              </a:rPr>
              <a:t>-</a:t>
            </a:r>
            <a:r>
              <a:rPr sz="2800" b="1" spc="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соответствие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всех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элементов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среды</a:t>
            </a:r>
            <a:r>
              <a:rPr sz="2800" spc="-5" dirty="0">
                <a:latin typeface="Times New Roman"/>
                <a:cs typeface="Times New Roman"/>
              </a:rPr>
              <a:t> требованиям </a:t>
            </a:r>
            <a:r>
              <a:rPr sz="2800" spc="-6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по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обеспечению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надежности и</a:t>
            </a:r>
            <a:r>
              <a:rPr sz="2800" spc="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безопасности</a:t>
            </a:r>
            <a:r>
              <a:rPr sz="2800" spc="2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их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использования.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9400" y="249173"/>
            <a:ext cx="655320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00" spc="-40" dirty="0">
                <a:solidFill>
                  <a:srgbClr val="FF0000"/>
                </a:solidFill>
              </a:rPr>
              <a:t>ПОЗНАВАТЕЛЬНОЕ</a:t>
            </a:r>
            <a:r>
              <a:rPr sz="2800" spc="-45" dirty="0">
                <a:solidFill>
                  <a:srgbClr val="FF0000"/>
                </a:solidFill>
              </a:rPr>
              <a:t> </a:t>
            </a:r>
            <a:r>
              <a:rPr sz="2800" spc="-55" dirty="0">
                <a:solidFill>
                  <a:srgbClr val="FF0000"/>
                </a:solidFill>
              </a:rPr>
              <a:t>РАЗВИТИЕ</a:t>
            </a:r>
            <a:endParaRPr sz="2800" dirty="0"/>
          </a:p>
          <a:p>
            <a:pPr algn="ctr">
              <a:lnSpc>
                <a:spcPct val="100000"/>
              </a:lnSpc>
            </a:pPr>
            <a:r>
              <a:rPr lang="ru-RU" sz="2800" spc="-45" dirty="0" smtClean="0">
                <a:solidFill>
                  <a:srgbClr val="7030A0"/>
                </a:solidFill>
              </a:rPr>
              <a:t>«РУССКАЯ ИЗБА»</a:t>
            </a:r>
            <a:endParaRPr sz="28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128648"/>
            <a:ext cx="9677400" cy="55007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798" y="1314452"/>
            <a:ext cx="5867403" cy="4343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3601" y="1314452"/>
            <a:ext cx="5867402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61" y="586522"/>
            <a:ext cx="10115877" cy="56849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</TotalTime>
  <Words>275</Words>
  <Application>Microsoft Office PowerPoint</Application>
  <PresentationFormat>Широкоэкранный</PresentationFormat>
  <Paragraphs>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Lucida Sans Unicode</vt:lpstr>
      <vt:lpstr>Times New Roman</vt:lpstr>
      <vt:lpstr>Trebuchet MS</vt:lpstr>
      <vt:lpstr>Wingdings 3</vt:lpstr>
      <vt:lpstr>Аспект</vt:lpstr>
      <vt:lpstr>«Организация развивающей  предметно-пространственной среды в соответствии с ФГОС ДО для детей подготовительной группы»</vt:lpstr>
      <vt:lpstr>Развивающая предметно-  пространственная среда –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ПОЗНАВАТЕЛЬНОЕ РАЗВИТИЕ «РУССКАЯ ИЗБА»</vt:lpstr>
      <vt:lpstr>Презентация PowerPoint</vt:lpstr>
      <vt:lpstr>Презентация PowerPoint</vt:lpstr>
      <vt:lpstr>«Логико – математический уголок»</vt:lpstr>
      <vt:lpstr>Презентация PowerPoint</vt:lpstr>
      <vt:lpstr>Презентация PowerPoint</vt:lpstr>
      <vt:lpstr>ХУДОЖЕСТВЕННО-ЭСТЕТИЧЕСКОЕ  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Пользователь Windows</cp:lastModifiedBy>
  <cp:revision>13</cp:revision>
  <dcterms:created xsi:type="dcterms:W3CDTF">2024-10-17T02:31:11Z</dcterms:created>
  <dcterms:modified xsi:type="dcterms:W3CDTF">2024-10-17T04:12:18Z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2022-06-14T00:00:00Z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2024-10-17T00:00:00Z</vt:filetime>
  </property>
</Properties>
</file>